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17"/>
  </p:notesMasterIdLst>
  <p:handoutMasterIdLst>
    <p:handoutMasterId r:id="rId18"/>
  </p:handoutMasterIdLst>
  <p:sldIdLst>
    <p:sldId id="285" r:id="rId8"/>
    <p:sldId id="297" r:id="rId9"/>
    <p:sldId id="293" r:id="rId10"/>
    <p:sldId id="294" r:id="rId11"/>
    <p:sldId id="295" r:id="rId12"/>
    <p:sldId id="296" r:id="rId13"/>
    <p:sldId id="289" r:id="rId14"/>
    <p:sldId id="292" r:id="rId15"/>
    <p:sldId id="268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6763" autoAdjust="0"/>
  </p:normalViewPr>
  <p:slideViewPr>
    <p:cSldViewPr snapToGrid="0" snapToObjects="1">
      <p:cViewPr varScale="1">
        <p:scale>
          <a:sx n="115" d="100"/>
          <a:sy n="115" d="100"/>
        </p:scale>
        <p:origin x="-1512" y="-102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2015-02-27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Inmatningsprocess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är upp till varje förvaltning hur man vill lägga upp arbetet med att föra in aktiviteter i kalendariet.  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 välja att ha flera som har behörighet att mata in, eller begränsa det för att lättare säkerställa kvalitén. Här är ett förslag på upplägg av roller och processen: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v-S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</a:p>
          <a:p>
            <a:r>
              <a:rPr lang="sv-SE" sz="1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Inmatare i kalendariet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t ex vara föreningskonsulenter, bibliotekarie, evenemangsledare, kommunikatör eller redaktörer och uppdaterare på goteborg.se</a:t>
            </a:r>
          </a:p>
          <a:p>
            <a:endParaRPr lang="sv-S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registrerar aktiviteter som den egna förvaltningen anordnar samt aktiviteter som till exempel föreningar som får bidrag från kommunen anordnar. Inmataren deltar i hela processen från registrering till publicering.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2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Förvaltningsredaktör </a:t>
            </a:r>
          </a:p>
          <a:p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(befintlig roll och ansvaret kan jämföras med hur det är för goteborg.se) </a:t>
            </a:r>
          </a:p>
          <a:p>
            <a:endParaRPr lang="sv-S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Säkerställer kvalitén, att varje inmatare använder klarspråk och följer krav som kommer  av att kalendariet har en ansvarig utgivare. </a:t>
            </a:r>
          </a:p>
          <a:p>
            <a:pPr>
              <a:buFont typeface="Arial" pitchFamily="34" charset="0"/>
              <a:buChar char="•"/>
            </a:pPr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Säkerställer att inmataren har de kunskaper som krävs för att publicera bilder korrekt på webben. </a:t>
            </a:r>
          </a:p>
          <a:p>
            <a:pPr>
              <a:buFont typeface="Arial" pitchFamily="34" charset="0"/>
              <a:buChar char="•"/>
            </a:pPr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Ansvarar för support och stöd till lokala inmatare ( ev. utbildning)</a:t>
            </a:r>
          </a:p>
          <a:p>
            <a:pPr>
              <a:buFont typeface="Arial" pitchFamily="34" charset="0"/>
              <a:buChar char="•"/>
            </a:pPr>
            <a:r>
              <a:rPr lang="sv-S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Får stöd från konsument- och medborgarservice.</a:t>
            </a:r>
          </a:p>
          <a:p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sz="1200" b="1" dirty="0" smtClean="0">
                <a:solidFill>
                  <a:schemeClr val="tx2">
                    <a:lumMod val="50000"/>
                  </a:schemeClr>
                </a:solidFill>
              </a:rPr>
              <a:t>Förvaltning av gemensamt kalendarium</a:t>
            </a:r>
          </a:p>
          <a:p>
            <a:pPr lvl="0"/>
            <a:endParaRPr lang="sv-SE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sv-SE" sz="1200" b="1" dirty="0" err="1" smtClean="0">
                <a:solidFill>
                  <a:schemeClr val="tx2">
                    <a:lumMod val="50000"/>
                  </a:schemeClr>
                </a:solidFill>
              </a:rPr>
              <a:t>KoMs</a:t>
            </a:r>
            <a:r>
              <a:rPr lang="sv-SE" sz="1200" b="1" dirty="0" smtClean="0">
                <a:solidFill>
                  <a:schemeClr val="tx2">
                    <a:lumMod val="50000"/>
                  </a:schemeClr>
                </a:solidFill>
              </a:rPr>
              <a:t> centrala ansvar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sv-SE" sz="1200" dirty="0" smtClean="0">
                <a:solidFill>
                  <a:schemeClr val="tx2">
                    <a:lumMod val="50000"/>
                  </a:schemeClr>
                </a:solidFill>
              </a:rPr>
              <a:t>Konsument- och medborgarservice har det övergripande och redaktionella ansvaret för det centrala kalendariet och inmatningsgränssnittet. Jämför med uppdraget för goteborg.se</a:t>
            </a:r>
          </a:p>
          <a:p>
            <a:pPr marL="216000" indent="-216000">
              <a:buFont typeface="Arial" pitchFamily="34" charset="0"/>
              <a:buChar char="•"/>
            </a:pPr>
            <a:endParaRPr lang="sv-SE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16000" indent="-216000"/>
            <a:r>
              <a:rPr lang="sv-SE" sz="1200" b="1" dirty="0" smtClean="0">
                <a:solidFill>
                  <a:schemeClr val="tx2">
                    <a:lumMod val="50000"/>
                  </a:schemeClr>
                </a:solidFill>
              </a:rPr>
              <a:t>Intraservice ansvar / tjänsteansvar</a:t>
            </a:r>
          </a:p>
          <a:p>
            <a:pPr marL="216000" lvl="0" indent="-216000">
              <a:buFont typeface="Arial" pitchFamily="34" charset="0"/>
              <a:buChar char="•"/>
            </a:pPr>
            <a:r>
              <a:rPr lang="sv-SE" sz="1200" dirty="0" smtClean="0">
                <a:solidFill>
                  <a:schemeClr val="tx2">
                    <a:lumMod val="50000"/>
                  </a:schemeClr>
                </a:solidFill>
              </a:rPr>
              <a:t>Intraservice ansvarar för teknisk support, teknisk förvaltning, systemdokumentation, källkod, beställarstöd med mera. </a:t>
            </a:r>
          </a:p>
          <a:p>
            <a:pPr marL="216000" lvl="0" indent="-216000">
              <a:buFont typeface="Arial" pitchFamily="34" charset="0"/>
              <a:buChar char="•"/>
            </a:pPr>
            <a:endParaRPr lang="sv-SE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16000" indent="-216000"/>
            <a:r>
              <a:rPr lang="sv-SE" sz="1200" b="1" dirty="0" smtClean="0">
                <a:solidFill>
                  <a:schemeClr val="tx2">
                    <a:lumMod val="50000"/>
                  </a:schemeClr>
                </a:solidFill>
              </a:rPr>
              <a:t>Förvaltningar och bolag</a:t>
            </a:r>
          </a:p>
          <a:p>
            <a:pPr marL="216000" lvl="0" indent="-216000">
              <a:buFont typeface="Arial" pitchFamily="34" charset="0"/>
              <a:buChar char="•"/>
            </a:pPr>
            <a:r>
              <a:rPr lang="sv-SE" sz="1200" dirty="0" smtClean="0">
                <a:solidFill>
                  <a:schemeClr val="tx2">
                    <a:lumMod val="50000"/>
                  </a:schemeClr>
                </a:solidFill>
              </a:rPr>
              <a:t>Varje förvaltning som använder kalendariet har en övergripande ansvarig = förvaltningsredaktören eller som i bolag annan utsedd person. </a:t>
            </a:r>
          </a:p>
          <a:p>
            <a:pPr marL="216000" lvl="0" indent="-216000">
              <a:buFont typeface="Arial" pitchFamily="34" charset="0"/>
              <a:buChar char="•"/>
            </a:pPr>
            <a:r>
              <a:rPr lang="sv-SE" sz="1200" dirty="0" smtClean="0">
                <a:solidFill>
                  <a:schemeClr val="tx2">
                    <a:lumMod val="50000"/>
                  </a:schemeClr>
                </a:solidFill>
              </a:rPr>
              <a:t>Ansvaret innebär att visa de som ska använda kalendariet hur man matar in uppgifter, ge enkel support, kvalitetssäkra egna förvaltningens innehåll (jfr goteborg.se), lyfta behov och önskemål till </a:t>
            </a:r>
            <a:r>
              <a:rPr lang="sv-SE" sz="1200" dirty="0" err="1" smtClean="0">
                <a:solidFill>
                  <a:schemeClr val="tx2">
                    <a:lumMod val="50000"/>
                  </a:schemeClr>
                </a:solidFill>
              </a:rPr>
              <a:t>KoM</a:t>
            </a:r>
            <a:r>
              <a:rPr lang="sv-SE" sz="1200" dirty="0" smtClean="0">
                <a:solidFill>
                  <a:schemeClr val="tx2">
                    <a:lumMod val="50000"/>
                  </a:schemeClr>
                </a:solidFill>
              </a:rPr>
              <a:t> vad gäller utveckling, samordning och liknande</a:t>
            </a:r>
            <a:endParaRPr lang="sv-SE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8800" y="1569600"/>
            <a:ext cx="8023238" cy="452596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EN HÅLLBAR STAD – ÖPPEN FÖR VÄRLDEN </a:t>
            </a:r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81192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79" r:id="rId12"/>
    <p:sldLayoutId id="2147483880" r:id="rId13"/>
    <p:sldLayoutId id="2147483881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daktionen@goteborg.se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Välkommen på </a:t>
            </a:r>
            <a:r>
              <a:rPr lang="sv-SE" dirty="0" err="1" smtClean="0"/>
              <a:t>goteborg.se-möte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22000" y="1732526"/>
            <a:ext cx="8228598" cy="4223106"/>
          </a:xfrm>
        </p:spPr>
        <p:txBody>
          <a:bodyPr/>
          <a:lstStyle/>
          <a:p>
            <a:r>
              <a:rPr lang="sv-SE" b="1" dirty="0" smtClean="0"/>
              <a:t>Ny internationell sajt – Anton visar och berättar</a:t>
            </a:r>
          </a:p>
          <a:p>
            <a:r>
              <a:rPr lang="sv-SE" b="1" dirty="0" smtClean="0"/>
              <a:t>Underhållsåret – Klas och alla</a:t>
            </a:r>
          </a:p>
          <a:p>
            <a:r>
              <a:rPr lang="sv-SE" b="1" dirty="0" smtClean="0"/>
              <a:t>Tema: Tillgänglighet forts.. Idag: Teckenspråksforum</a:t>
            </a:r>
          </a:p>
          <a:p>
            <a:r>
              <a:rPr lang="sv-SE" dirty="0" smtClean="0"/>
              <a:t>PAUS	</a:t>
            </a:r>
          </a:p>
          <a:p>
            <a:r>
              <a:rPr lang="sv-SE" b="1" dirty="0" smtClean="0"/>
              <a:t>Lägesrapport:</a:t>
            </a:r>
          </a:p>
          <a:p>
            <a:pPr lvl="2"/>
            <a:r>
              <a:rPr lang="sv-SE" b="1" dirty="0" smtClean="0"/>
              <a:t>Uppgraderingen till WCM 8.5 - Gunilla	</a:t>
            </a:r>
          </a:p>
          <a:p>
            <a:pPr lvl="2"/>
            <a:r>
              <a:rPr lang="sv-SE" b="1" dirty="0" smtClean="0"/>
              <a:t>Kalendariet -  Kerstin</a:t>
            </a:r>
            <a:br>
              <a:rPr lang="sv-SE" b="1" dirty="0" smtClean="0"/>
            </a:br>
            <a:endParaRPr lang="sv-SE" b="1" dirty="0" smtClean="0"/>
          </a:p>
          <a:p>
            <a:r>
              <a:rPr lang="sv-SE" b="1" dirty="0" smtClean="0"/>
              <a:t>Enhetssida 2.0 – Gunilla, Anders </a:t>
            </a:r>
            <a:r>
              <a:rPr lang="sv-SE" b="1" smtClean="0"/>
              <a:t>och Ulrika</a:t>
            </a:r>
            <a:endParaRPr lang="sv-SE" b="1" dirty="0" smtClean="0"/>
          </a:p>
          <a:p>
            <a:pPr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 för idag!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Anteckning från mötet kommer!</a:t>
            </a:r>
          </a:p>
          <a:p>
            <a:r>
              <a:rPr lang="sv-SE" dirty="0" smtClean="0"/>
              <a:t>Mejla alla frågor, synpunkter och idéer till </a:t>
            </a:r>
            <a:r>
              <a:rPr lang="sv-SE" dirty="0" err="1" smtClean="0">
                <a:hlinkClick r:id="rId2"/>
              </a:rPr>
              <a:t>redaktionen@goteborg.se</a:t>
            </a:r>
            <a:endParaRPr lang="sv-SE" dirty="0" smtClean="0"/>
          </a:p>
          <a:p>
            <a:r>
              <a:rPr lang="sv-SE" dirty="0" smtClean="0"/>
              <a:t>Nästa </a:t>
            </a:r>
            <a:r>
              <a:rPr lang="sv-SE" dirty="0" err="1" smtClean="0"/>
              <a:t>goteborg.se-möte</a:t>
            </a:r>
            <a:r>
              <a:rPr lang="sv-SE" dirty="0" smtClean="0"/>
              <a:t> 24 april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58800" y="729675"/>
            <a:ext cx="7475550" cy="1013400"/>
          </a:xfrm>
        </p:spPr>
        <p:txBody>
          <a:bodyPr/>
          <a:lstStyle/>
          <a:p>
            <a:r>
              <a:rPr lang="sv-SE" dirty="0" smtClean="0"/>
              <a:t>Gemensamt kalendarium </a:t>
            </a:r>
            <a:br>
              <a:rPr lang="sv-SE" dirty="0" smtClean="0"/>
            </a:br>
            <a:r>
              <a:rPr lang="sv-SE" dirty="0" smtClean="0"/>
              <a:t>för Göteborgs Stad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58800" y="1569601"/>
            <a:ext cx="8023238" cy="564000"/>
          </a:xfrm>
        </p:spPr>
        <p:txBody>
          <a:bodyPr/>
          <a:lstStyle/>
          <a:p>
            <a:pPr>
              <a:buNone/>
            </a:pPr>
            <a:endParaRPr lang="sv-SE" dirty="0"/>
          </a:p>
        </p:txBody>
      </p:sp>
      <p:grpSp>
        <p:nvGrpSpPr>
          <p:cNvPr id="2" name="Grupp 4"/>
          <p:cNvGrpSpPr/>
          <p:nvPr/>
        </p:nvGrpSpPr>
        <p:grpSpPr>
          <a:xfrm>
            <a:off x="3731297" y="1582664"/>
            <a:ext cx="4793985" cy="4662204"/>
            <a:chOff x="480385" y="692696"/>
            <a:chExt cx="4793985" cy="4662204"/>
          </a:xfrm>
        </p:grpSpPr>
        <p:pic>
          <p:nvPicPr>
            <p:cNvPr id="7" name="Bildobjekt 6" descr="orange bubbl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385" y="2381820"/>
              <a:ext cx="1125349" cy="1161569"/>
            </a:xfrm>
            <a:prstGeom prst="rect">
              <a:avLst/>
            </a:prstGeom>
          </p:spPr>
        </p:pic>
        <p:pic>
          <p:nvPicPr>
            <p:cNvPr id="8" name="Bildobjekt 7" descr="ljusblå   bubb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0970" y="3543389"/>
              <a:ext cx="2013928" cy="1811511"/>
            </a:xfrm>
            <a:prstGeom prst="rect">
              <a:avLst/>
            </a:prstGeom>
          </p:spPr>
        </p:pic>
        <p:pic>
          <p:nvPicPr>
            <p:cNvPr id="11" name="Bildobjekt 10" descr="blå   bubbl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973" y="692696"/>
              <a:ext cx="2161371" cy="1910106"/>
            </a:xfrm>
            <a:prstGeom prst="rect">
              <a:avLst/>
            </a:prstGeom>
          </p:spPr>
        </p:pic>
        <p:pic>
          <p:nvPicPr>
            <p:cNvPr id="12" name="Bildobjekt 11" descr="roströd  bubbl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060" y="1611540"/>
              <a:ext cx="2074057" cy="2418172"/>
            </a:xfrm>
            <a:prstGeom prst="rect">
              <a:avLst/>
            </a:prstGeom>
          </p:spPr>
        </p:pic>
        <p:pic>
          <p:nvPicPr>
            <p:cNvPr id="13" name="Bildobjekt 12" descr="grön  bubbl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67935" y="2141896"/>
              <a:ext cx="2406435" cy="2304525"/>
            </a:xfrm>
            <a:prstGeom prst="rect">
              <a:avLst/>
            </a:prstGeom>
          </p:spPr>
        </p:pic>
        <p:pic>
          <p:nvPicPr>
            <p:cNvPr id="14" name="Bildobjekt 13" descr="rosa   bubbl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160" y="976205"/>
              <a:ext cx="1399396" cy="1270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1232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01" y="1133112"/>
            <a:ext cx="7822787" cy="4767957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788" y="109192"/>
            <a:ext cx="19335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58800" y="729675"/>
            <a:ext cx="7475550" cy="1013400"/>
          </a:xfrm>
        </p:spPr>
        <p:txBody>
          <a:bodyPr/>
          <a:lstStyle/>
          <a:p>
            <a:r>
              <a:rPr lang="sv-SE" dirty="0" smtClean="0"/>
              <a:t>Gemensamt kalendarium </a:t>
            </a:r>
            <a:br>
              <a:rPr lang="sv-SE" dirty="0" smtClean="0"/>
            </a:br>
            <a:r>
              <a:rPr lang="sv-SE" dirty="0" smtClean="0"/>
              <a:t>för Göteborgs Stad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58800" y="1569601"/>
            <a:ext cx="8023238" cy="564000"/>
          </a:xfrm>
        </p:spPr>
        <p:txBody>
          <a:bodyPr/>
          <a:lstStyle/>
          <a:p>
            <a:pPr>
              <a:buNone/>
            </a:pPr>
            <a:endParaRPr lang="sv-SE" dirty="0"/>
          </a:p>
        </p:txBody>
      </p:sp>
      <p:grpSp>
        <p:nvGrpSpPr>
          <p:cNvPr id="2" name="Grupp 4"/>
          <p:cNvGrpSpPr/>
          <p:nvPr/>
        </p:nvGrpSpPr>
        <p:grpSpPr>
          <a:xfrm>
            <a:off x="3731297" y="1582664"/>
            <a:ext cx="4793985" cy="4662204"/>
            <a:chOff x="480385" y="692696"/>
            <a:chExt cx="4793985" cy="4662204"/>
          </a:xfrm>
        </p:grpSpPr>
        <p:pic>
          <p:nvPicPr>
            <p:cNvPr id="7" name="Bildobjekt 6" descr="orange bubbl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85" y="2381820"/>
              <a:ext cx="1125349" cy="1161569"/>
            </a:xfrm>
            <a:prstGeom prst="rect">
              <a:avLst/>
            </a:prstGeom>
          </p:spPr>
        </p:pic>
        <p:pic>
          <p:nvPicPr>
            <p:cNvPr id="8" name="Bildobjekt 7" descr="ljusblå   bubbl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970" y="3543389"/>
              <a:ext cx="2013928" cy="1811511"/>
            </a:xfrm>
            <a:prstGeom prst="rect">
              <a:avLst/>
            </a:prstGeom>
          </p:spPr>
        </p:pic>
        <p:pic>
          <p:nvPicPr>
            <p:cNvPr id="11" name="Bildobjekt 10" descr="blå   bubbl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7973" y="692696"/>
              <a:ext cx="2161371" cy="1910106"/>
            </a:xfrm>
            <a:prstGeom prst="rect">
              <a:avLst/>
            </a:prstGeom>
          </p:spPr>
        </p:pic>
        <p:pic>
          <p:nvPicPr>
            <p:cNvPr id="12" name="Bildobjekt 11" descr="roströd  bubbl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060" y="1611540"/>
              <a:ext cx="2074057" cy="2418172"/>
            </a:xfrm>
            <a:prstGeom prst="rect">
              <a:avLst/>
            </a:prstGeom>
          </p:spPr>
        </p:pic>
        <p:pic>
          <p:nvPicPr>
            <p:cNvPr id="13" name="Bildobjekt 12" descr="grön  bubbl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67935" y="2141896"/>
              <a:ext cx="2406435" cy="2304525"/>
            </a:xfrm>
            <a:prstGeom prst="rect">
              <a:avLst/>
            </a:prstGeom>
          </p:spPr>
        </p:pic>
        <p:pic>
          <p:nvPicPr>
            <p:cNvPr id="14" name="Bildobjekt 13" descr="rosa   bubbla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160" y="976205"/>
              <a:ext cx="1399396" cy="1270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1232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 underhållsår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22000" y="1130925"/>
            <a:ext cx="8228598" cy="4860799"/>
          </a:xfrm>
        </p:spPr>
        <p:txBody>
          <a:bodyPr/>
          <a:lstStyle/>
          <a:p>
            <a:r>
              <a:rPr lang="sv-SE" b="1" dirty="0" smtClean="0"/>
              <a:t>1 april </a:t>
            </a:r>
            <a:br>
              <a:rPr lang="sv-SE" b="1" dirty="0" smtClean="0"/>
            </a:br>
            <a:r>
              <a:rPr lang="sv-SE" dirty="0" smtClean="0"/>
              <a:t>start underhållsår för kategorisidorna - börjar med att förbereda och planera, kontakt med faktaansvar från 1 april. (</a:t>
            </a:r>
            <a:r>
              <a:rPr lang="sv-SE" sz="1400" dirty="0" smtClean="0"/>
              <a:t>Listor finnas med alla kategorisidorna i databasen Göteborgs Stad WEBB.)</a:t>
            </a:r>
          </a:p>
          <a:p>
            <a:r>
              <a:rPr lang="sv-SE" b="1" dirty="0" smtClean="0"/>
              <a:t>31 december 2015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Underhållsåret slutar. Samtidigt som inflyttningen i ny enhetssida 2.0 ska vara klart</a:t>
            </a:r>
            <a:br>
              <a:rPr lang="sv-SE" dirty="0" smtClean="0"/>
            </a:br>
            <a:r>
              <a:rPr lang="sv-SE" dirty="0" smtClean="0"/>
              <a:t>- Rapporter in om underhållsåret</a:t>
            </a:r>
          </a:p>
          <a:p>
            <a:r>
              <a:rPr lang="sv-SE" b="1" dirty="0" smtClean="0"/>
              <a:t>Januari  2016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webbstrategiska sammanställer underhållsåret som gått 2015, och justerar för nya underhållsåret 2016</a:t>
            </a:r>
          </a:p>
          <a:p>
            <a:r>
              <a:rPr lang="sv-SE" b="1" dirty="0" smtClean="0"/>
              <a:t>Februari 2016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start nytt underhållsår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berättar för staden om verktyget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HÅLLBAR STAD – ÖPPEN FÖR VÄRLDEN 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522000" y="1852858"/>
            <a:ext cx="8228598" cy="3982450"/>
          </a:xfrm>
        </p:spPr>
        <p:txBody>
          <a:bodyPr/>
          <a:lstStyle/>
          <a:p>
            <a:r>
              <a:rPr lang="sv-SE" dirty="0" smtClean="0"/>
              <a:t>Verktyget fakta- och publiceringsansvar är viktigt för att säkra informationen och underlätta underhållsåret. </a:t>
            </a:r>
          </a:p>
          <a:p>
            <a:r>
              <a:rPr lang="sv-SE" dirty="0" smtClean="0"/>
              <a:t>Staden webborganisation har fått information. Nu dags att hela staden får information. Alla med inloggning (</a:t>
            </a:r>
            <a:r>
              <a:rPr lang="sv-SE" dirty="0" err="1" smtClean="0"/>
              <a:t>gbg</a:t>
            </a:r>
            <a:r>
              <a:rPr lang="sv-SE" dirty="0" smtClean="0"/>
              <a:t> 3000) kan se fakta och publiceringsansvar</a:t>
            </a:r>
          </a:p>
          <a:p>
            <a:r>
              <a:rPr lang="sv-SE" dirty="0" smtClean="0"/>
              <a:t>Verktyget:</a:t>
            </a:r>
            <a:br>
              <a:rPr lang="sv-SE" dirty="0" smtClean="0"/>
            </a:br>
            <a:r>
              <a:rPr lang="sv-SE" dirty="0" smtClean="0"/>
              <a:t>- Gör det enklare att rapportera fel och brister</a:t>
            </a:r>
            <a:br>
              <a:rPr lang="sv-SE" dirty="0" smtClean="0"/>
            </a:br>
            <a:r>
              <a:rPr lang="sv-SE" dirty="0" smtClean="0"/>
              <a:t>- Möjliggör att alla i staden kan se vem som har ansvaret för en sida</a:t>
            </a:r>
            <a:br>
              <a:rPr lang="sv-SE" dirty="0" smtClean="0"/>
            </a:br>
            <a:r>
              <a:rPr lang="sv-SE" dirty="0" smtClean="0"/>
              <a:t>- Chefer kan få en överblick över sidor och personal</a:t>
            </a:r>
            <a:br>
              <a:rPr lang="sv-SE" dirty="0" smtClean="0"/>
            </a:br>
            <a:r>
              <a:rPr lang="sv-SE" dirty="0" smtClean="0"/>
              <a:t>- Förenklar för oss i webborganisationen</a:t>
            </a:r>
          </a:p>
        </p:txBody>
      </p:sp>
      <p:pic>
        <p:nvPicPr>
          <p:cNvPr id="6" name="Bildobjekt 5" descr="fakta o publiceringsansvar skärmdu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94" y="1181531"/>
            <a:ext cx="82962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dirty="0" smtClean="0"/>
              <a:t>KONTAKT</a:t>
            </a:r>
            <a:br>
              <a:rPr lang="sv-SE" dirty="0" smtClean="0"/>
            </a:br>
            <a:r>
              <a:rPr lang="sv-SE" dirty="0" smtClean="0"/>
              <a:t>Webbstrategiska avdelningen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Konsument och medborgarservice, </a:t>
            </a:r>
            <a:r>
              <a:rPr lang="sv-SE" dirty="0"/>
              <a:t>Göteborgs </a:t>
            </a:r>
            <a:r>
              <a:rPr lang="sv-SE" dirty="0" smtClean="0"/>
              <a:t>Stad</a:t>
            </a:r>
            <a:br>
              <a:rPr lang="sv-SE" dirty="0" smtClean="0"/>
            </a:br>
            <a:r>
              <a:rPr lang="sv-SE" dirty="0" err="1" smtClean="0"/>
              <a:t>redaktionen@goteborg.se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</Template>
  <TotalTime>689</TotalTime>
  <Words>316</Words>
  <Application>Microsoft Office PowerPoint</Application>
  <PresentationFormat>Bildspel på skärmen (4:3)</PresentationFormat>
  <Paragraphs>64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Välkommen på goteborg.se-möte</vt:lpstr>
      <vt:lpstr>Tack för idag!</vt:lpstr>
      <vt:lpstr>Gemensamt kalendarium  för Göteborgs Stad</vt:lpstr>
      <vt:lpstr>Bild 4</vt:lpstr>
      <vt:lpstr>Bild 5</vt:lpstr>
      <vt:lpstr>Gemensamt kalendarium  för Göteborgs Stad</vt:lpstr>
      <vt:lpstr>Tidplan underhållsår 2015</vt:lpstr>
      <vt:lpstr>Vi berättar för staden om verktyget</vt:lpstr>
      <vt:lpstr>Bild 9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Klas Eriksson</dc:creator>
  <cp:lastModifiedBy>kerwis0324</cp:lastModifiedBy>
  <cp:revision>96</cp:revision>
  <cp:lastPrinted>2014-06-25T13:57:34Z</cp:lastPrinted>
  <dcterms:created xsi:type="dcterms:W3CDTF">2015-02-26T12:42:58Z</dcterms:created>
  <dcterms:modified xsi:type="dcterms:W3CDTF">2015-02-27T12:31:20Z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B7266A54D05CBD44C1257DF100563650</vt:lpwstr>
  </property>
  <property fmtid="{D5CDD505-2E9C-101B-9397-08002B2CF9AE}" pid="6" name="SW_DocHWND">
    <vt:r8>395364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